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2" r:id="rId4"/>
    <p:sldId id="263" r:id="rId5"/>
    <p:sldId id="264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A62F"/>
    <a:srgbClr val="A60A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09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/>
              <a:t>успішність за предметами 1 с 25-26 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В%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укр.мова</c:v>
                </c:pt>
                <c:pt idx="1">
                  <c:v>укр.літ</c:v>
                </c:pt>
                <c:pt idx="2">
                  <c:v>зар.літ</c:v>
                </c:pt>
                <c:pt idx="3">
                  <c:v>англ.мова</c:v>
                </c:pt>
                <c:pt idx="4">
                  <c:v>нім.мова</c:v>
                </c:pt>
                <c:pt idx="5">
                  <c:v>історія Укр</c:v>
                </c:pt>
                <c:pt idx="6">
                  <c:v>історія 5-6кл</c:v>
                </c:pt>
                <c:pt idx="7">
                  <c:v>вс.історія</c:v>
                </c:pt>
                <c:pt idx="8">
                  <c:v>ГО, право</c:v>
                </c:pt>
                <c:pt idx="9">
                  <c:v>інформ</c:v>
                </c:pt>
                <c:pt idx="10">
                  <c:v>матем</c:v>
                </c:pt>
                <c:pt idx="11">
                  <c:v>алгебра</c:v>
                </c:pt>
                <c:pt idx="12">
                  <c:v>геом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біологія</c:v>
                </c:pt>
                <c:pt idx="16">
                  <c:v>географія</c:v>
                </c:pt>
                <c:pt idx="17">
                  <c:v>осн. Зд</c:v>
                </c:pt>
                <c:pt idx="18">
                  <c:v>пізн. Природу</c:v>
                </c:pt>
                <c:pt idx="19">
                  <c:v>фізкультур</c:v>
                </c:pt>
                <c:pt idx="20">
                  <c:v>музика</c:v>
                </c:pt>
                <c:pt idx="21">
                  <c:v>мистецтво</c:v>
                </c:pt>
                <c:pt idx="22">
                  <c:v>технології</c:v>
                </c:pt>
              </c:strCache>
            </c:strRef>
          </c:cat>
          <c:val>
            <c:numRef>
              <c:f>Лист1!$B$2:$B$24</c:f>
              <c:numCache>
                <c:formatCode>0.00</c:formatCode>
                <c:ptCount val="23"/>
                <c:pt idx="0">
                  <c:v>14.07</c:v>
                </c:pt>
                <c:pt idx="1">
                  <c:v>20.94</c:v>
                </c:pt>
                <c:pt idx="2">
                  <c:v>27.57</c:v>
                </c:pt>
                <c:pt idx="3">
                  <c:v>26.71</c:v>
                </c:pt>
                <c:pt idx="4">
                  <c:v>15.87</c:v>
                </c:pt>
                <c:pt idx="5">
                  <c:v>13.93</c:v>
                </c:pt>
                <c:pt idx="6">
                  <c:v>20.55</c:v>
                </c:pt>
                <c:pt idx="7">
                  <c:v>13.27</c:v>
                </c:pt>
                <c:pt idx="8">
                  <c:v>22.35</c:v>
                </c:pt>
                <c:pt idx="9">
                  <c:v>40.17</c:v>
                </c:pt>
                <c:pt idx="10">
                  <c:v>20.69</c:v>
                </c:pt>
                <c:pt idx="11">
                  <c:v>13.54</c:v>
                </c:pt>
                <c:pt idx="12">
                  <c:v>14.24</c:v>
                </c:pt>
                <c:pt idx="13">
                  <c:v>11.42</c:v>
                </c:pt>
                <c:pt idx="14">
                  <c:v>10.63</c:v>
                </c:pt>
                <c:pt idx="15">
                  <c:v>27.02</c:v>
                </c:pt>
                <c:pt idx="16">
                  <c:v>12.81</c:v>
                </c:pt>
                <c:pt idx="17">
                  <c:v>42.13</c:v>
                </c:pt>
                <c:pt idx="18">
                  <c:v>42.44</c:v>
                </c:pt>
                <c:pt idx="19">
                  <c:v>47.35</c:v>
                </c:pt>
                <c:pt idx="20">
                  <c:v>40.200000000000003</c:v>
                </c:pt>
                <c:pt idx="21">
                  <c:v>60.52</c:v>
                </c:pt>
                <c:pt idx="22">
                  <c:v>41.08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Д%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rgbClr val="C00000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укр.мова</c:v>
                </c:pt>
                <c:pt idx="1">
                  <c:v>укр.літ</c:v>
                </c:pt>
                <c:pt idx="2">
                  <c:v>зар.літ</c:v>
                </c:pt>
                <c:pt idx="3">
                  <c:v>англ.мова</c:v>
                </c:pt>
                <c:pt idx="4">
                  <c:v>нім.мова</c:v>
                </c:pt>
                <c:pt idx="5">
                  <c:v>історія Укр</c:v>
                </c:pt>
                <c:pt idx="6">
                  <c:v>історія 5-6кл</c:v>
                </c:pt>
                <c:pt idx="7">
                  <c:v>вс.історія</c:v>
                </c:pt>
                <c:pt idx="8">
                  <c:v>ГО, право</c:v>
                </c:pt>
                <c:pt idx="9">
                  <c:v>інформ</c:v>
                </c:pt>
                <c:pt idx="10">
                  <c:v>матем</c:v>
                </c:pt>
                <c:pt idx="11">
                  <c:v>алгебра</c:v>
                </c:pt>
                <c:pt idx="12">
                  <c:v>геом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біологія</c:v>
                </c:pt>
                <c:pt idx="16">
                  <c:v>географія</c:v>
                </c:pt>
                <c:pt idx="17">
                  <c:v>осн. Зд</c:v>
                </c:pt>
                <c:pt idx="18">
                  <c:v>пізн. Природу</c:v>
                </c:pt>
                <c:pt idx="19">
                  <c:v>фізкультур</c:v>
                </c:pt>
                <c:pt idx="20">
                  <c:v>музика</c:v>
                </c:pt>
                <c:pt idx="21">
                  <c:v>мистецтво</c:v>
                </c:pt>
                <c:pt idx="22">
                  <c:v>технології</c:v>
                </c:pt>
              </c:strCache>
            </c:strRef>
          </c:cat>
          <c:val>
            <c:numRef>
              <c:f>Лист1!$C$2:$C$24</c:f>
              <c:numCache>
                <c:formatCode>0.00</c:formatCode>
                <c:ptCount val="23"/>
                <c:pt idx="0">
                  <c:v>55.86</c:v>
                </c:pt>
                <c:pt idx="1">
                  <c:v>50</c:v>
                </c:pt>
                <c:pt idx="2">
                  <c:v>63.11</c:v>
                </c:pt>
                <c:pt idx="3">
                  <c:v>44.64</c:v>
                </c:pt>
                <c:pt idx="4">
                  <c:v>58.2</c:v>
                </c:pt>
                <c:pt idx="5">
                  <c:v>43.65</c:v>
                </c:pt>
                <c:pt idx="6">
                  <c:v>50.68</c:v>
                </c:pt>
                <c:pt idx="7">
                  <c:v>53.7</c:v>
                </c:pt>
                <c:pt idx="8">
                  <c:v>66.180000000000007</c:v>
                </c:pt>
                <c:pt idx="9">
                  <c:v>50.85</c:v>
                </c:pt>
                <c:pt idx="10">
                  <c:v>48.97</c:v>
                </c:pt>
                <c:pt idx="11">
                  <c:v>36.619999999999997</c:v>
                </c:pt>
                <c:pt idx="12">
                  <c:v>30.96</c:v>
                </c:pt>
                <c:pt idx="13">
                  <c:v>30.25</c:v>
                </c:pt>
                <c:pt idx="14">
                  <c:v>55.94</c:v>
                </c:pt>
                <c:pt idx="15">
                  <c:v>53.11</c:v>
                </c:pt>
                <c:pt idx="16">
                  <c:v>48.74</c:v>
                </c:pt>
                <c:pt idx="17">
                  <c:v>48.31</c:v>
                </c:pt>
                <c:pt idx="18">
                  <c:v>47.09</c:v>
                </c:pt>
                <c:pt idx="19">
                  <c:v>42.26</c:v>
                </c:pt>
                <c:pt idx="20">
                  <c:v>50.98</c:v>
                </c:pt>
                <c:pt idx="21">
                  <c:v>34.14</c:v>
                </c:pt>
                <c:pt idx="22">
                  <c:v>45.04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С%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rgbClr val="00B050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укр.мова</c:v>
                </c:pt>
                <c:pt idx="1">
                  <c:v>укр.літ</c:v>
                </c:pt>
                <c:pt idx="2">
                  <c:v>зар.літ</c:v>
                </c:pt>
                <c:pt idx="3">
                  <c:v>англ.мова</c:v>
                </c:pt>
                <c:pt idx="4">
                  <c:v>нім.мова</c:v>
                </c:pt>
                <c:pt idx="5">
                  <c:v>історія Укр</c:v>
                </c:pt>
                <c:pt idx="6">
                  <c:v>історія 5-6кл</c:v>
                </c:pt>
                <c:pt idx="7">
                  <c:v>вс.історія</c:v>
                </c:pt>
                <c:pt idx="8">
                  <c:v>ГО, право</c:v>
                </c:pt>
                <c:pt idx="9">
                  <c:v>інформ</c:v>
                </c:pt>
                <c:pt idx="10">
                  <c:v>матем</c:v>
                </c:pt>
                <c:pt idx="11">
                  <c:v>алгебра</c:v>
                </c:pt>
                <c:pt idx="12">
                  <c:v>геом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біологія</c:v>
                </c:pt>
                <c:pt idx="16">
                  <c:v>географія</c:v>
                </c:pt>
                <c:pt idx="17">
                  <c:v>осн. Зд</c:v>
                </c:pt>
                <c:pt idx="18">
                  <c:v>пізн. Природу</c:v>
                </c:pt>
                <c:pt idx="19">
                  <c:v>фізкультур</c:v>
                </c:pt>
                <c:pt idx="20">
                  <c:v>музика</c:v>
                </c:pt>
                <c:pt idx="21">
                  <c:v>мистецтво</c:v>
                </c:pt>
                <c:pt idx="22">
                  <c:v>технології</c:v>
                </c:pt>
              </c:strCache>
            </c:strRef>
          </c:cat>
          <c:val>
            <c:numRef>
              <c:f>Лист1!$D$2:$D$24</c:f>
              <c:numCache>
                <c:formatCode>0.00</c:formatCode>
                <c:ptCount val="23"/>
                <c:pt idx="0">
                  <c:v>27.08</c:v>
                </c:pt>
                <c:pt idx="1">
                  <c:v>25.43</c:v>
                </c:pt>
                <c:pt idx="2">
                  <c:v>13.43</c:v>
                </c:pt>
                <c:pt idx="3">
                  <c:v>25.57</c:v>
                </c:pt>
                <c:pt idx="4">
                  <c:v>23.81</c:v>
                </c:pt>
                <c:pt idx="5">
                  <c:v>38.08</c:v>
                </c:pt>
                <c:pt idx="6">
                  <c:v>25.34</c:v>
                </c:pt>
                <c:pt idx="7">
                  <c:v>29.94</c:v>
                </c:pt>
                <c:pt idx="8">
                  <c:v>10.88</c:v>
                </c:pt>
                <c:pt idx="9">
                  <c:v>7.91</c:v>
                </c:pt>
                <c:pt idx="10">
                  <c:v>28.57</c:v>
                </c:pt>
                <c:pt idx="11">
                  <c:v>42.15</c:v>
                </c:pt>
                <c:pt idx="12">
                  <c:v>48.61</c:v>
                </c:pt>
                <c:pt idx="13">
                  <c:v>44.14</c:v>
                </c:pt>
                <c:pt idx="14">
                  <c:v>28.13</c:v>
                </c:pt>
                <c:pt idx="15">
                  <c:v>18.32</c:v>
                </c:pt>
                <c:pt idx="16">
                  <c:v>36.08</c:v>
                </c:pt>
                <c:pt idx="17">
                  <c:v>8.43</c:v>
                </c:pt>
                <c:pt idx="18">
                  <c:v>10.47</c:v>
                </c:pt>
                <c:pt idx="19">
                  <c:v>9.9600000000000009</c:v>
                </c:pt>
                <c:pt idx="20">
                  <c:v>8.82</c:v>
                </c:pt>
                <c:pt idx="21">
                  <c:v>4.9400000000000004</c:v>
                </c:pt>
                <c:pt idx="22">
                  <c:v>13.31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П%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rgbClr val="FF0000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укр.мова</c:v>
                </c:pt>
                <c:pt idx="1">
                  <c:v>укр.літ</c:v>
                </c:pt>
                <c:pt idx="2">
                  <c:v>зар.літ</c:v>
                </c:pt>
                <c:pt idx="3">
                  <c:v>англ.мова</c:v>
                </c:pt>
                <c:pt idx="4">
                  <c:v>нім.мова</c:v>
                </c:pt>
                <c:pt idx="5">
                  <c:v>історія Укр</c:v>
                </c:pt>
                <c:pt idx="6">
                  <c:v>історія 5-6кл</c:v>
                </c:pt>
                <c:pt idx="7">
                  <c:v>вс.історія</c:v>
                </c:pt>
                <c:pt idx="8">
                  <c:v>ГО, право</c:v>
                </c:pt>
                <c:pt idx="9">
                  <c:v>інформ</c:v>
                </c:pt>
                <c:pt idx="10">
                  <c:v>матем</c:v>
                </c:pt>
                <c:pt idx="11">
                  <c:v>алгебра</c:v>
                </c:pt>
                <c:pt idx="12">
                  <c:v>геом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біологія</c:v>
                </c:pt>
                <c:pt idx="16">
                  <c:v>географія</c:v>
                </c:pt>
                <c:pt idx="17">
                  <c:v>осн. Зд</c:v>
                </c:pt>
                <c:pt idx="18">
                  <c:v>пізн. Природу</c:v>
                </c:pt>
                <c:pt idx="19">
                  <c:v>фізкультур</c:v>
                </c:pt>
                <c:pt idx="20">
                  <c:v>музика</c:v>
                </c:pt>
                <c:pt idx="21">
                  <c:v>мистецтво</c:v>
                </c:pt>
                <c:pt idx="22">
                  <c:v>технології</c:v>
                </c:pt>
              </c:strCache>
            </c:strRef>
          </c:cat>
          <c:val>
            <c:numRef>
              <c:f>Лист1!$E$2:$E$24</c:f>
              <c:numCache>
                <c:formatCode>0.00</c:formatCode>
                <c:ptCount val="23"/>
                <c:pt idx="0">
                  <c:v>2.99</c:v>
                </c:pt>
                <c:pt idx="1">
                  <c:v>3.63</c:v>
                </c:pt>
                <c:pt idx="2">
                  <c:v>1.49</c:v>
                </c:pt>
                <c:pt idx="3">
                  <c:v>3.42</c:v>
                </c:pt>
                <c:pt idx="4">
                  <c:v>1.59</c:v>
                </c:pt>
                <c:pt idx="5">
                  <c:v>1.76</c:v>
                </c:pt>
                <c:pt idx="6">
                  <c:v>3.42</c:v>
                </c:pt>
                <c:pt idx="7">
                  <c:v>3.09</c:v>
                </c:pt>
                <c:pt idx="8">
                  <c:v>0.59</c:v>
                </c:pt>
                <c:pt idx="9">
                  <c:v>0.47</c:v>
                </c:pt>
                <c:pt idx="10">
                  <c:v>0</c:v>
                </c:pt>
                <c:pt idx="11">
                  <c:v>7.08</c:v>
                </c:pt>
                <c:pt idx="12">
                  <c:v>5.57</c:v>
                </c:pt>
                <c:pt idx="13">
                  <c:v>14.2</c:v>
                </c:pt>
                <c:pt idx="14">
                  <c:v>5.31</c:v>
                </c:pt>
                <c:pt idx="15">
                  <c:v>1.55</c:v>
                </c:pt>
                <c:pt idx="16">
                  <c:v>1.76</c:v>
                </c:pt>
                <c:pt idx="17">
                  <c:v>1.1200000000000001</c:v>
                </c:pt>
                <c:pt idx="18">
                  <c:v>0</c:v>
                </c:pt>
                <c:pt idx="19">
                  <c:v>0.44</c:v>
                </c:pt>
                <c:pt idx="20">
                  <c:v>0</c:v>
                </c:pt>
                <c:pt idx="21">
                  <c:v>0.21</c:v>
                </c:pt>
                <c:pt idx="22">
                  <c:v>0.56999999999999995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на%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vert="horz"/>
              <a:lstStyle/>
              <a:p>
                <a:pPr>
                  <a:defRPr>
                    <a:solidFill>
                      <a:srgbClr val="0070C0"/>
                    </a:solidFill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Лист1!$A$2:$A$24</c:f>
              <c:strCache>
                <c:ptCount val="23"/>
                <c:pt idx="0">
                  <c:v>укр.мова</c:v>
                </c:pt>
                <c:pt idx="1">
                  <c:v>укр.літ</c:v>
                </c:pt>
                <c:pt idx="2">
                  <c:v>зар.літ</c:v>
                </c:pt>
                <c:pt idx="3">
                  <c:v>англ.мова</c:v>
                </c:pt>
                <c:pt idx="4">
                  <c:v>нім.мова</c:v>
                </c:pt>
                <c:pt idx="5">
                  <c:v>історія Укр</c:v>
                </c:pt>
                <c:pt idx="6">
                  <c:v>історія 5-6кл</c:v>
                </c:pt>
                <c:pt idx="7">
                  <c:v>вс.історія</c:v>
                </c:pt>
                <c:pt idx="8">
                  <c:v>ГО, право</c:v>
                </c:pt>
                <c:pt idx="9">
                  <c:v>інформ</c:v>
                </c:pt>
                <c:pt idx="10">
                  <c:v>матем</c:v>
                </c:pt>
                <c:pt idx="11">
                  <c:v>алгебра</c:v>
                </c:pt>
                <c:pt idx="12">
                  <c:v>геом</c:v>
                </c:pt>
                <c:pt idx="13">
                  <c:v>фізика</c:v>
                </c:pt>
                <c:pt idx="14">
                  <c:v>хімія</c:v>
                </c:pt>
                <c:pt idx="15">
                  <c:v>біологія</c:v>
                </c:pt>
                <c:pt idx="16">
                  <c:v>географія</c:v>
                </c:pt>
                <c:pt idx="17">
                  <c:v>осн. Зд</c:v>
                </c:pt>
                <c:pt idx="18">
                  <c:v>пізн. Природу</c:v>
                </c:pt>
                <c:pt idx="19">
                  <c:v>фізкультур</c:v>
                </c:pt>
                <c:pt idx="20">
                  <c:v>музика</c:v>
                </c:pt>
                <c:pt idx="21">
                  <c:v>мистецтво</c:v>
                </c:pt>
                <c:pt idx="22">
                  <c:v>технології</c:v>
                </c:pt>
              </c:strCache>
            </c:strRef>
          </c:cat>
          <c:val>
            <c:numRef>
              <c:f>Лист1!$F$2:$F$24</c:f>
              <c:numCache>
                <c:formatCode>0.00</c:formatCode>
                <c:ptCount val="23"/>
                <c:pt idx="0">
                  <c:v>0</c:v>
                </c:pt>
                <c:pt idx="1">
                  <c:v>0</c:v>
                </c:pt>
                <c:pt idx="2">
                  <c:v>0.28000000000000003</c:v>
                </c:pt>
                <c:pt idx="3">
                  <c:v>0.64</c:v>
                </c:pt>
                <c:pt idx="4">
                  <c:v>0.53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0.64</c:v>
                </c:pt>
                <c:pt idx="10">
                  <c:v>0</c:v>
                </c:pt>
                <c:pt idx="11">
                  <c:v>0.62</c:v>
                </c:pt>
                <c:pt idx="12">
                  <c:v>0.62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012256"/>
        <c:axId val="239012640"/>
      </c:barChart>
      <c:catAx>
        <c:axId val="2390122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9012640"/>
        <c:crosses val="autoZero"/>
        <c:auto val="1"/>
        <c:lblAlgn val="ctr"/>
        <c:lblOffset val="100"/>
        <c:noMultiLvlLbl val="0"/>
      </c:catAx>
      <c:valAx>
        <c:axId val="239012640"/>
        <c:scaling>
          <c:orientation val="minMax"/>
          <c:max val="100"/>
        </c:scaling>
        <c:delete val="0"/>
        <c:axPos val="l"/>
        <c:majorGridlines/>
        <c:numFmt formatCode="0" sourceLinked="0"/>
        <c:majorTickMark val="none"/>
        <c:minorTickMark val="none"/>
        <c:tickLblPos val="nextTo"/>
        <c:crossAx val="2390122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/>
              <a:t>СНУ- 1с 25-26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Лист2!$L$1</c:f>
              <c:strCache>
                <c:ptCount val="1"/>
                <c:pt idx="0">
                  <c:v>СНУ</c:v>
                </c:pt>
              </c:strCache>
            </c:strRef>
          </c:tx>
          <c:invertIfNegative val="0"/>
          <c:dPt>
            <c:idx val="19"/>
            <c:invertIfNegative val="0"/>
            <c:bubble3D val="0"/>
            <c:spPr>
              <a:solidFill>
                <a:srgbClr val="FF0000"/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Лист2!$B$2:$B$21</c:f>
              <c:strCache>
                <c:ptCount val="20"/>
                <c:pt idx="0">
                  <c:v>8б</c:v>
                </c:pt>
                <c:pt idx="1">
                  <c:v>7а</c:v>
                </c:pt>
                <c:pt idx="2">
                  <c:v>7б</c:v>
                </c:pt>
                <c:pt idx="3">
                  <c:v>7в</c:v>
                </c:pt>
                <c:pt idx="4">
                  <c:v>8а</c:v>
                </c:pt>
                <c:pt idx="5">
                  <c:v>9в</c:v>
                </c:pt>
                <c:pt idx="6">
                  <c:v>9а</c:v>
                </c:pt>
                <c:pt idx="7">
                  <c:v>10б</c:v>
                </c:pt>
                <c:pt idx="8">
                  <c:v>9б</c:v>
                </c:pt>
                <c:pt idx="9">
                  <c:v>11а</c:v>
                </c:pt>
                <c:pt idx="10">
                  <c:v>11б</c:v>
                </c:pt>
                <c:pt idx="11">
                  <c:v>5в</c:v>
                </c:pt>
                <c:pt idx="12">
                  <c:v>6а</c:v>
                </c:pt>
                <c:pt idx="13">
                  <c:v>5а</c:v>
                </c:pt>
                <c:pt idx="14">
                  <c:v>6в</c:v>
                </c:pt>
                <c:pt idx="15">
                  <c:v>10а</c:v>
                </c:pt>
                <c:pt idx="16">
                  <c:v>6б</c:v>
                </c:pt>
                <c:pt idx="17">
                  <c:v>11в</c:v>
                </c:pt>
                <c:pt idx="18">
                  <c:v>5б</c:v>
                </c:pt>
                <c:pt idx="19">
                  <c:v>школа</c:v>
                </c:pt>
              </c:strCache>
            </c:strRef>
          </c:cat>
          <c:val>
            <c:numRef>
              <c:f>Лист2!$L$2:$L$21</c:f>
              <c:numCache>
                <c:formatCode>0%</c:formatCode>
                <c:ptCount val="20"/>
                <c:pt idx="0">
                  <c:v>0.32516129032258062</c:v>
                </c:pt>
                <c:pt idx="1">
                  <c:v>0.35384615384615381</c:v>
                </c:pt>
                <c:pt idx="2">
                  <c:v>0.35076923076923072</c:v>
                </c:pt>
                <c:pt idx="3">
                  <c:v>0.34749999999999998</c:v>
                </c:pt>
                <c:pt idx="4">
                  <c:v>0.35466666666666663</c:v>
                </c:pt>
                <c:pt idx="5">
                  <c:v>0.36421052631578948</c:v>
                </c:pt>
                <c:pt idx="6">
                  <c:v>0.38079999999999997</c:v>
                </c:pt>
                <c:pt idx="7">
                  <c:v>0.37538461538461543</c:v>
                </c:pt>
                <c:pt idx="8">
                  <c:v>0.39636363636363642</c:v>
                </c:pt>
                <c:pt idx="9">
                  <c:v>0.40551724137931033</c:v>
                </c:pt>
                <c:pt idx="10">
                  <c:v>0.43076923076923074</c:v>
                </c:pt>
                <c:pt idx="11">
                  <c:v>0.44</c:v>
                </c:pt>
                <c:pt idx="12">
                  <c:v>0.47692307692307695</c:v>
                </c:pt>
                <c:pt idx="13">
                  <c:v>0.49076923076923074</c:v>
                </c:pt>
                <c:pt idx="14">
                  <c:v>0.49217391304347829</c:v>
                </c:pt>
                <c:pt idx="15">
                  <c:v>0.50344827586206897</c:v>
                </c:pt>
                <c:pt idx="16">
                  <c:v>0.51851851851851849</c:v>
                </c:pt>
                <c:pt idx="17">
                  <c:v>0.54117647058823537</c:v>
                </c:pt>
                <c:pt idx="18">
                  <c:v>0.60153846153846147</c:v>
                </c:pt>
                <c:pt idx="19">
                  <c:v>0.42522292993630567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116056"/>
        <c:axId val="239124640"/>
      </c:barChart>
      <c:catAx>
        <c:axId val="2391160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uk-UA"/>
          </a:p>
        </c:txPr>
        <c:crossAx val="239124640"/>
        <c:crosses val="autoZero"/>
        <c:auto val="1"/>
        <c:lblAlgn val="ctr"/>
        <c:lblOffset val="100"/>
        <c:noMultiLvlLbl val="0"/>
      </c:catAx>
      <c:valAx>
        <c:axId val="2391246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3911605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>
              <a:defRPr/>
            </a:pPr>
            <a:r>
              <a:rPr lang="ru-RU"/>
              <a:t>КЯУ 25-26 1 с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4.0951036422957721E-2"/>
          <c:y val="6.7127035422863954E-2"/>
          <c:w val="0.93718229708255407"/>
          <c:h val="0.873886797052322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Лист7!$N$1</c:f>
              <c:strCache>
                <c:ptCount val="1"/>
                <c:pt idx="0">
                  <c:v>КЯУ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Лист7!$B$2:$B$21</c:f>
              <c:strCache>
                <c:ptCount val="20"/>
                <c:pt idx="0">
                  <c:v>5б</c:v>
                </c:pt>
                <c:pt idx="1">
                  <c:v>11в</c:v>
                </c:pt>
                <c:pt idx="2">
                  <c:v>6б</c:v>
                </c:pt>
                <c:pt idx="3">
                  <c:v>10а</c:v>
                </c:pt>
                <c:pt idx="4">
                  <c:v>5а</c:v>
                </c:pt>
                <c:pt idx="5">
                  <c:v>6а</c:v>
                </c:pt>
                <c:pt idx="6">
                  <c:v>5в</c:v>
                </c:pt>
                <c:pt idx="7">
                  <c:v>6в</c:v>
                </c:pt>
                <c:pt idx="8">
                  <c:v>11б</c:v>
                </c:pt>
                <c:pt idx="9">
                  <c:v>11а</c:v>
                </c:pt>
                <c:pt idx="10">
                  <c:v>9б</c:v>
                </c:pt>
                <c:pt idx="11">
                  <c:v>9в</c:v>
                </c:pt>
                <c:pt idx="12">
                  <c:v>9а</c:v>
                </c:pt>
                <c:pt idx="13">
                  <c:v>10б</c:v>
                </c:pt>
                <c:pt idx="14">
                  <c:v>8а</c:v>
                </c:pt>
                <c:pt idx="15">
                  <c:v>7а</c:v>
                </c:pt>
                <c:pt idx="16">
                  <c:v>7в</c:v>
                </c:pt>
                <c:pt idx="17">
                  <c:v>7б</c:v>
                </c:pt>
                <c:pt idx="18">
                  <c:v>8б</c:v>
                </c:pt>
                <c:pt idx="19">
                  <c:v>школа</c:v>
                </c:pt>
              </c:strCache>
            </c:strRef>
          </c:cat>
          <c:val>
            <c:numRef>
              <c:f>Лист7!$N$2:$N$21</c:f>
              <c:numCache>
                <c:formatCode>0%</c:formatCode>
                <c:ptCount val="20"/>
                <c:pt idx="0">
                  <c:v>0.61538461538461542</c:v>
                </c:pt>
                <c:pt idx="1">
                  <c:v>0.58823529411764708</c:v>
                </c:pt>
                <c:pt idx="2">
                  <c:v>0.59259259259259256</c:v>
                </c:pt>
                <c:pt idx="3">
                  <c:v>0.51724137931034486</c:v>
                </c:pt>
                <c:pt idx="4">
                  <c:v>0.5</c:v>
                </c:pt>
                <c:pt idx="5">
                  <c:v>0.5</c:v>
                </c:pt>
                <c:pt idx="6">
                  <c:v>0.44444444444444442</c:v>
                </c:pt>
                <c:pt idx="7">
                  <c:v>0.34782608695652173</c:v>
                </c:pt>
                <c:pt idx="8">
                  <c:v>0.30769230769230771</c:v>
                </c:pt>
                <c:pt idx="9">
                  <c:v>0.27586206896551724</c:v>
                </c:pt>
                <c:pt idx="10">
                  <c:v>0.22727272727272727</c:v>
                </c:pt>
                <c:pt idx="11">
                  <c:v>0.21052631578947367</c:v>
                </c:pt>
                <c:pt idx="12">
                  <c:v>0.2</c:v>
                </c:pt>
                <c:pt idx="13">
                  <c:v>0.19230769230769232</c:v>
                </c:pt>
                <c:pt idx="14">
                  <c:v>0.13333333333333333</c:v>
                </c:pt>
                <c:pt idx="15">
                  <c:v>0.11538461538461539</c:v>
                </c:pt>
                <c:pt idx="16">
                  <c:v>9.375E-2</c:v>
                </c:pt>
                <c:pt idx="17">
                  <c:v>7.6923076923076927E-2</c:v>
                </c:pt>
                <c:pt idx="18">
                  <c:v>6.4516129032258063E-2</c:v>
                </c:pt>
                <c:pt idx="19">
                  <c:v>0.30573248407643311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5D3-49FA-B3C3-BA6D007ED4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40138296"/>
        <c:axId val="240138680"/>
      </c:barChart>
      <c:catAx>
        <c:axId val="240138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uk-UA"/>
          </a:p>
        </c:txPr>
        <c:crossAx val="240138680"/>
        <c:crosses val="autoZero"/>
        <c:auto val="1"/>
        <c:lblAlgn val="ctr"/>
        <c:lblOffset val="100"/>
        <c:noMultiLvlLbl val="0"/>
      </c:catAx>
      <c:valAx>
        <c:axId val="24013868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uk-UA"/>
          </a:p>
        </c:txPr>
        <c:crossAx val="240138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4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/>
              <a:t>успішність 7-8 класів (порівняння)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4.5023758060818618E-2"/>
          <c:y val="8.5860689699893702E-2"/>
          <c:w val="0.87946149470235713"/>
          <c:h val="0.859685905752634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23-24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7б</c:v>
                </c:pt>
                <c:pt idx="2">
                  <c:v>7в</c:v>
                </c:pt>
                <c:pt idx="3">
                  <c:v>8а</c:v>
                </c:pt>
                <c:pt idx="4">
                  <c:v>8б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53</c:v>
                </c:pt>
                <c:pt idx="1">
                  <c:v>54</c:v>
                </c:pt>
                <c:pt idx="2">
                  <c:v>57</c:v>
                </c:pt>
                <c:pt idx="3">
                  <c:v>47</c:v>
                </c:pt>
                <c:pt idx="4">
                  <c:v>46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24-25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7б</c:v>
                </c:pt>
                <c:pt idx="2">
                  <c:v>7в</c:v>
                </c:pt>
                <c:pt idx="3">
                  <c:v>8а</c:v>
                </c:pt>
                <c:pt idx="4">
                  <c:v>8б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44</c:v>
                </c:pt>
                <c:pt idx="1">
                  <c:v>52</c:v>
                </c:pt>
                <c:pt idx="2">
                  <c:v>47</c:v>
                </c:pt>
                <c:pt idx="3">
                  <c:v>44</c:v>
                </c:pt>
                <c:pt idx="4">
                  <c:v>42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25-26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7а</c:v>
                </c:pt>
                <c:pt idx="1">
                  <c:v>7б</c:v>
                </c:pt>
                <c:pt idx="2">
                  <c:v>7в</c:v>
                </c:pt>
                <c:pt idx="3">
                  <c:v>8а</c:v>
                </c:pt>
                <c:pt idx="4">
                  <c:v>8б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35</c:v>
                </c:pt>
                <c:pt idx="1">
                  <c:v>35</c:v>
                </c:pt>
                <c:pt idx="2">
                  <c:v>35</c:v>
                </c:pt>
                <c:pt idx="3">
                  <c:v>35</c:v>
                </c:pt>
                <c:pt idx="4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9489040"/>
        <c:axId val="239489424"/>
      </c:barChart>
      <c:catAx>
        <c:axId val="2394890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39489424"/>
        <c:crosses val="autoZero"/>
        <c:auto val="1"/>
        <c:lblAlgn val="ctr"/>
        <c:lblOffset val="100"/>
        <c:noMultiLvlLbl val="0"/>
      </c:catAx>
      <c:valAx>
        <c:axId val="239489424"/>
        <c:scaling>
          <c:orientation val="minMax"/>
          <c:max val="1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394890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0.48451</cdr:x>
      <cdr:y>0.36964</cdr:y>
    </cdr:from>
    <cdr:to>
      <cdr:x>0.56198</cdr:x>
      <cdr:y>0.38149</cdr:y>
    </cdr:to>
    <cdr:sp macro="" textlink="">
      <cdr:nvSpPr>
        <cdr:cNvPr id="3" name="Стрелка вправо 2"/>
        <cdr:cNvSpPr/>
      </cdr:nvSpPr>
      <cdr:spPr>
        <a:xfrm xmlns:a="http://schemas.openxmlformats.org/drawingml/2006/main">
          <a:off x="4503181" y="2245886"/>
          <a:ext cx="720080" cy="72008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uk-UA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1с.25-26 </a:t>
            </a:r>
            <a:r>
              <a:rPr lang="uk-UA" dirty="0" err="1"/>
              <a:t>н.р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132290"/>
            <a:ext cx="8064896" cy="2672974"/>
          </a:xfrm>
          <a:solidFill>
            <a:schemeClr val="tx1"/>
          </a:solidFill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Аналіз навчальних досягнень учнів 5-11 класів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430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52736"/>
            <a:ext cx="770485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uk-UA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Надто </a:t>
            </a:r>
            <a:r>
              <a:rPr lang="uk-UA" dirty="0">
                <a:solidFill>
                  <a:srgbClr val="00B050"/>
                </a:solidFill>
                <a:latin typeface="Arial Black" panose="020B0A04020102020204" pitchFamily="34" charset="0"/>
              </a:rPr>
              <a:t>складні навчальні завдання, як і надто прості, негативно впливають на формування та зростання внутрішньої мотивації, оскільки не дають дитині змоги реалізуватися, виявити ефективність і майстерність у виконуваному, внаслідок чого руйнується почуття компетентності, знижується самооцінка й самоповага</a:t>
            </a:r>
            <a:r>
              <a:rPr lang="uk-UA" dirty="0" smtClean="0">
                <a:solidFill>
                  <a:srgbClr val="00B050"/>
                </a:solidFill>
                <a:latin typeface="Arial Black" panose="020B0A04020102020204" pitchFamily="34" charset="0"/>
              </a:rPr>
              <a:t>.</a:t>
            </a:r>
          </a:p>
          <a:p>
            <a:pPr lvl="0"/>
            <a:endParaRPr lang="uk-UA" dirty="0"/>
          </a:p>
          <a:p>
            <a:pPr lvl="0"/>
            <a:r>
              <a:rPr lang="uk-UA" dirty="0" smtClean="0">
                <a:solidFill>
                  <a:schemeClr val="accent1"/>
                </a:solidFill>
              </a:rPr>
              <a:t>2. Ще </a:t>
            </a:r>
            <a:r>
              <a:rPr lang="uk-UA" dirty="0">
                <a:solidFill>
                  <a:schemeClr val="accent1"/>
                </a:solidFill>
              </a:rPr>
              <a:t>однією важливою умовою зростання внутрішньої мотивації є така характеристика навчальних завдань, як новизна і непередбачуваність, що, як правило, викликає внутрішній інтерес дитини.</a:t>
            </a:r>
          </a:p>
        </p:txBody>
      </p:sp>
    </p:spTree>
    <p:extLst>
      <p:ext uri="{BB962C8B-B14F-4D97-AF65-F5344CB8AC3E}">
        <p14:creationId xmlns:p14="http://schemas.microsoft.com/office/powerpoint/2010/main" val="312986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1772816"/>
            <a:ext cx="662473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i="1" dirty="0">
                <a:solidFill>
                  <a:schemeClr val="accent6"/>
                </a:solidFill>
              </a:rPr>
              <a:t>П</a:t>
            </a:r>
            <a:r>
              <a:rPr lang="uk-UA" sz="2000" b="1" i="1" dirty="0" smtClean="0">
                <a:solidFill>
                  <a:schemeClr val="accent6"/>
                </a:solidFill>
              </a:rPr>
              <a:t>ричини </a:t>
            </a:r>
            <a:r>
              <a:rPr lang="uk-UA" sz="2000" b="1" i="1" dirty="0">
                <a:solidFill>
                  <a:schemeClr val="accent6"/>
                </a:solidFill>
              </a:rPr>
              <a:t>неуспішності учнів</a:t>
            </a:r>
            <a:r>
              <a:rPr lang="uk-UA" dirty="0"/>
              <a:t> </a:t>
            </a:r>
            <a:r>
              <a:rPr lang="uk-UA" dirty="0" smtClean="0"/>
              <a:t> :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у </a:t>
            </a:r>
            <a:r>
              <a:rPr lang="uk-UA" dirty="0"/>
              <a:t>слабкому розвитку мислення — 27 %; </a:t>
            </a:r>
            <a:endParaRPr lang="uk-UA" dirty="0" smtClean="0"/>
          </a:p>
          <a:p>
            <a:pPr marL="285750" indent="-285750">
              <a:buFontTx/>
              <a:buChar char="-"/>
            </a:pPr>
            <a:r>
              <a:rPr lang="uk-UA" dirty="0" smtClean="0"/>
              <a:t>низькому </a:t>
            </a:r>
            <a:r>
              <a:rPr lang="uk-UA" dirty="0"/>
              <a:t>рівні навичок навчальної праці — </a:t>
            </a:r>
            <a:r>
              <a:rPr lang="uk-UA" dirty="0" smtClean="0"/>
              <a:t>18%, 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негативному </a:t>
            </a:r>
            <a:r>
              <a:rPr lang="uk-UA" dirty="0"/>
              <a:t>став­ленні до навчання — </a:t>
            </a:r>
            <a:r>
              <a:rPr lang="uk-UA" dirty="0" smtClean="0"/>
              <a:t>14%, 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негативному </a:t>
            </a:r>
            <a:r>
              <a:rPr lang="uk-UA" dirty="0"/>
              <a:t>впливі сім'ї, одно­літків — </a:t>
            </a:r>
            <a:r>
              <a:rPr lang="uk-UA" dirty="0" smtClean="0"/>
              <a:t>13%, 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великих </a:t>
            </a:r>
            <a:r>
              <a:rPr lang="uk-UA" dirty="0"/>
              <a:t>прогалинах у знаннях — </a:t>
            </a:r>
            <a:r>
              <a:rPr lang="uk-UA" dirty="0" smtClean="0"/>
              <a:t>11%, 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слаб­кому </a:t>
            </a:r>
            <a:r>
              <a:rPr lang="uk-UA" dirty="0"/>
              <a:t>здоров'ї, втомлюваності — </a:t>
            </a:r>
            <a:r>
              <a:rPr lang="uk-UA" dirty="0" smtClean="0"/>
              <a:t>9%,</a:t>
            </a:r>
          </a:p>
          <a:p>
            <a:pPr marL="285750" indent="-285750">
              <a:buFontTx/>
              <a:buChar char="-"/>
            </a:pPr>
            <a:r>
              <a:rPr lang="uk-UA" dirty="0" smtClean="0"/>
              <a:t> </a:t>
            </a:r>
            <a:r>
              <a:rPr lang="uk-UA" dirty="0"/>
              <a:t>слабкій волі, недисци­плінованості — 8%.</a:t>
            </a:r>
          </a:p>
        </p:txBody>
      </p:sp>
    </p:spTree>
    <p:extLst>
      <p:ext uri="{BB962C8B-B14F-4D97-AF65-F5344CB8AC3E}">
        <p14:creationId xmlns:p14="http://schemas.microsoft.com/office/powerpoint/2010/main" val="3289961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71600" y="1022932"/>
            <a:ext cx="7200800" cy="4500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107916" rIns="0" bIns="14283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Для підвищення успішності учнів у 2026 році важливо поєднувати психологічну підтримку, сучасні цифрові інструменти та активне залучення батьків.</a:t>
            </a: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500" b="1" i="1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Google Sans"/>
                <a:cs typeface="Arial" pitchFamily="34" charset="0"/>
              </a:rPr>
              <a:t>                       Впровадження персоналізованого навчання</a:t>
            </a:r>
            <a:endParaRPr kumimoji="0" lang="uk-UA" altLang="uk-UA" sz="800" b="1" i="1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Адаптивні технології: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 Використовуйте платформи з ШІ (наприклад, 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Khan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Academy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 або 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Всеосвіта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), які підлаштовують складність завдань під рівень знань конкретного учня.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Індивідуальні плани: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 Допоможіть учням ставити власні цілі на тиждень, що розвиває навички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самоменеджменту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500" i="1" dirty="0">
                <a:solidFill>
                  <a:schemeClr val="accent6"/>
                </a:solidFill>
                <a:latin typeface="Google Sans"/>
                <a:cs typeface="Arial" pitchFamily="34" charset="0"/>
              </a:rPr>
              <a:t> </a:t>
            </a:r>
            <a:r>
              <a:rPr lang="uk-UA" altLang="uk-UA" sz="1500" i="1" dirty="0" smtClean="0">
                <a:solidFill>
                  <a:schemeClr val="accent6"/>
                </a:solidFill>
                <a:latin typeface="Google Sans"/>
                <a:cs typeface="Arial" pitchFamily="34" charset="0"/>
              </a:rPr>
              <a:t>                        </a:t>
            </a:r>
            <a:r>
              <a:rPr kumimoji="0" lang="uk-UA" altLang="uk-UA" sz="1500" b="1" i="1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Google Sans"/>
                <a:cs typeface="Arial" pitchFamily="34" charset="0"/>
              </a:rPr>
              <a:t>Створення сприятливого емоційного клімату</a:t>
            </a:r>
            <a:endParaRPr kumimoji="0" lang="uk-UA" altLang="uk-UA" sz="800" b="1" i="1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Зменшення стресу: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 Регулярно проводьте вправи на релаксацію та підтримуйте атмосферу, де «помилка — це шлях до навчання, а не привід для покарання».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Мотивація через успіх: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 Хваліть учнів за зусилля та прогрес, а не лише за високі оцінки.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altLang="uk-UA" sz="1500" b="1" dirty="0">
                <a:solidFill>
                  <a:srgbClr val="0A0A0A"/>
                </a:solidFill>
                <a:latin typeface="Google Sans"/>
                <a:cs typeface="Arial" pitchFamily="34" charset="0"/>
              </a:rPr>
              <a:t> </a:t>
            </a:r>
            <a:r>
              <a:rPr lang="uk-UA" altLang="uk-UA" sz="1500" b="1" dirty="0" smtClean="0">
                <a:solidFill>
                  <a:srgbClr val="0A0A0A"/>
                </a:solidFill>
                <a:latin typeface="Google Sans"/>
                <a:cs typeface="Arial" pitchFamily="34" charset="0"/>
              </a:rPr>
              <a:t>                              </a:t>
            </a:r>
            <a:r>
              <a:rPr kumimoji="0" lang="uk-UA" altLang="uk-UA" sz="15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  <a:cs typeface="Arial" pitchFamily="34" charset="0"/>
              </a:rPr>
              <a:t> </a:t>
            </a:r>
            <a:r>
              <a:rPr kumimoji="0" lang="uk-UA" altLang="uk-UA" sz="1500" b="1" i="1" u="none" strike="noStrike" cap="none" normalizeH="0" baseline="0" dirty="0" smtClean="0">
                <a:ln>
                  <a:noFill/>
                </a:ln>
                <a:solidFill>
                  <a:schemeClr val="accent6"/>
                </a:solidFill>
                <a:effectLst/>
                <a:latin typeface="Google Sans"/>
                <a:cs typeface="Arial" pitchFamily="34" charset="0"/>
              </a:rPr>
              <a:t>Зміна методів викладання</a:t>
            </a:r>
            <a:endParaRPr kumimoji="0" lang="uk-UA" altLang="uk-UA" sz="800" b="0" i="1" u="none" strike="noStrike" cap="none" normalizeH="0" baseline="0" dirty="0" smtClean="0">
              <a:ln>
                <a:noFill/>
              </a:ln>
              <a:solidFill>
                <a:schemeClr val="accent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Активне навчання: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 Замість пасивного прослуховування лекцій використовуйте метод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проєктів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, дискусії та інтерактивні симуляції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PhET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Гейміфікація</a:t>
            </a:r>
            <a:r>
              <a:rPr kumimoji="0" lang="uk-UA" altLang="uk-UA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: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 Впроваджуйте елементи гри (бали, рівні, нагороди) для підвищення </a:t>
            </a:r>
            <a:r>
              <a:rPr kumimoji="0" lang="uk-UA" altLang="uk-UA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залученості</a:t>
            </a:r>
            <a:r>
              <a:rPr kumimoji="0" lang="uk-UA" altLang="uk-UA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uk-UA" altLang="uk-UA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oogle Sans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921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268759"/>
            <a:ext cx="806489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sz="1600" b="1" i="1" dirty="0" smtClean="0">
                <a:solidFill>
                  <a:schemeClr val="accent6"/>
                </a:solidFill>
                <a:latin typeface="Google Sans"/>
                <a:cs typeface="Arial" pitchFamily="34" charset="0"/>
              </a:rPr>
              <a:t>                              Розвиток </a:t>
            </a:r>
            <a:r>
              <a:rPr lang="uk-UA" altLang="uk-UA" sz="1600" b="1" i="1" dirty="0">
                <a:solidFill>
                  <a:schemeClr val="accent6"/>
                </a:solidFill>
                <a:latin typeface="Google Sans"/>
                <a:cs typeface="Arial" pitchFamily="34" charset="0"/>
              </a:rPr>
              <a:t>навичок навчання (</a:t>
            </a:r>
            <a:r>
              <a:rPr lang="uk-UA" altLang="uk-UA" sz="1600" b="1" i="1" dirty="0" err="1">
                <a:solidFill>
                  <a:schemeClr val="accent6"/>
                </a:solidFill>
                <a:latin typeface="Google Sans"/>
                <a:cs typeface="Arial" pitchFamily="34" charset="0"/>
              </a:rPr>
              <a:t>Soft</a:t>
            </a:r>
            <a:r>
              <a:rPr lang="uk-UA" altLang="uk-UA" sz="1600" b="1" i="1" dirty="0">
                <a:solidFill>
                  <a:schemeClr val="accent6"/>
                </a:solidFill>
                <a:latin typeface="Google Sans"/>
                <a:cs typeface="Arial" pitchFamily="34" charset="0"/>
              </a:rPr>
              <a:t> </a:t>
            </a:r>
            <a:r>
              <a:rPr lang="uk-UA" altLang="uk-UA" sz="1600" b="1" i="1" dirty="0" err="1">
                <a:solidFill>
                  <a:schemeClr val="accent6"/>
                </a:solidFill>
                <a:latin typeface="Google Sans"/>
                <a:cs typeface="Arial" pitchFamily="34" charset="0"/>
              </a:rPr>
              <a:t>Skills</a:t>
            </a:r>
            <a:r>
              <a:rPr lang="uk-UA" altLang="uk-UA" sz="1600" b="1" i="1" dirty="0">
                <a:solidFill>
                  <a:schemeClr val="accent6"/>
                </a:solidFill>
                <a:latin typeface="Google Sans"/>
                <a:cs typeface="Arial" pitchFamily="34" charset="0"/>
              </a:rPr>
              <a:t>)</a:t>
            </a:r>
            <a:endParaRPr lang="uk-UA" altLang="uk-UA" sz="1600" b="1" i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600" b="1" dirty="0">
                <a:latin typeface="Google Sans"/>
                <a:cs typeface="Arial" pitchFamily="34" charset="0"/>
              </a:rPr>
              <a:t>Тайм-менеджмент:</a:t>
            </a:r>
            <a:r>
              <a:rPr lang="uk-UA" altLang="uk-UA" sz="1600" dirty="0">
                <a:latin typeface="Google Sans"/>
                <a:cs typeface="Arial" pitchFamily="34" charset="0"/>
              </a:rPr>
              <a:t> Навчіть дітей техніці «</a:t>
            </a:r>
            <a:r>
              <a:rPr lang="uk-UA" altLang="uk-UA" sz="1600" dirty="0" err="1">
                <a:latin typeface="Google Sans"/>
                <a:cs typeface="Arial" pitchFamily="34" charset="0"/>
              </a:rPr>
              <a:t>Помодоро</a:t>
            </a:r>
            <a:r>
              <a:rPr lang="uk-UA" altLang="uk-UA" sz="1600" dirty="0">
                <a:latin typeface="Google Sans"/>
                <a:cs typeface="Arial" pitchFamily="34" charset="0"/>
              </a:rPr>
              <a:t>» або вмінню розбивати великі завдання на менші частини</a:t>
            </a:r>
            <a:r>
              <a:rPr lang="uk-UA" altLang="uk-UA" sz="1600" dirty="0" smtClean="0">
                <a:latin typeface="Google Sans"/>
                <a:cs typeface="Arial" pitchFamily="34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uk-UA" altLang="uk-UA" sz="1600" dirty="0">
              <a:latin typeface="Google Sans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600" b="1" dirty="0">
                <a:latin typeface="Google Sans"/>
                <a:cs typeface="Arial" pitchFamily="34" charset="0"/>
              </a:rPr>
              <a:t>Критичне мислення:</a:t>
            </a:r>
            <a:r>
              <a:rPr lang="uk-UA" altLang="uk-UA" sz="1600" dirty="0">
                <a:latin typeface="Google Sans"/>
                <a:cs typeface="Arial" pitchFamily="34" charset="0"/>
              </a:rPr>
              <a:t> Спонукайте учнів аналізувати джерела інформації та ставити питання «Чому?» і «Як</a:t>
            </a:r>
            <a:r>
              <a:rPr lang="uk-UA" altLang="uk-UA" sz="1600" dirty="0" smtClean="0">
                <a:latin typeface="Google Sans"/>
                <a:cs typeface="Arial" pitchFamily="34" charset="0"/>
              </a:rPr>
              <a:t>?».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uk-UA" altLang="uk-UA" sz="1600" dirty="0">
              <a:latin typeface="Google Sans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uk-UA" sz="1600" b="1" i="1" dirty="0">
                <a:solidFill>
                  <a:schemeClr val="accent6"/>
                </a:solidFill>
                <a:latin typeface="Google Sans"/>
                <a:cs typeface="Arial" pitchFamily="34" charset="0"/>
              </a:rPr>
              <a:t> </a:t>
            </a:r>
            <a:r>
              <a:rPr lang="uk-UA" altLang="uk-UA" sz="1600" b="1" i="1" dirty="0" smtClean="0">
                <a:solidFill>
                  <a:schemeClr val="accent6"/>
                </a:solidFill>
                <a:latin typeface="Google Sans"/>
                <a:cs typeface="Arial" pitchFamily="34" charset="0"/>
              </a:rPr>
              <a:t>                                          Партнерство </a:t>
            </a:r>
            <a:r>
              <a:rPr lang="uk-UA" altLang="uk-UA" sz="1600" b="1" i="1" dirty="0">
                <a:solidFill>
                  <a:schemeClr val="accent6"/>
                </a:solidFill>
                <a:latin typeface="Google Sans"/>
                <a:cs typeface="Arial" pitchFamily="34" charset="0"/>
              </a:rPr>
              <a:t>з батьками</a:t>
            </a:r>
            <a:endParaRPr lang="uk-UA" altLang="uk-UA" sz="1600" b="1" i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600" b="1" dirty="0">
                <a:latin typeface="Google Sans"/>
                <a:cs typeface="Arial" pitchFamily="34" charset="0"/>
              </a:rPr>
              <a:t>Регулярний зворотний зв'язок:</a:t>
            </a:r>
            <a:r>
              <a:rPr lang="uk-UA" altLang="uk-UA" sz="1600" dirty="0">
                <a:latin typeface="Google Sans"/>
                <a:cs typeface="Arial" pitchFamily="34" charset="0"/>
              </a:rPr>
              <a:t> Використовуйте електронні щоденники та </a:t>
            </a:r>
            <a:r>
              <a:rPr lang="uk-UA" altLang="uk-UA" sz="1600" dirty="0" err="1">
                <a:latin typeface="Google Sans"/>
                <a:cs typeface="Arial" pitchFamily="34" charset="0"/>
              </a:rPr>
              <a:t>месенджери</a:t>
            </a:r>
            <a:r>
              <a:rPr lang="uk-UA" altLang="uk-UA" sz="1600" dirty="0">
                <a:latin typeface="Google Sans"/>
                <a:cs typeface="Arial" pitchFamily="34" charset="0"/>
              </a:rPr>
              <a:t> не лише для скарг, а й для повідомлення про позитивні досягнення дитини.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uk-UA" altLang="uk-UA" sz="1600" b="1" dirty="0">
                <a:latin typeface="Google Sans"/>
                <a:cs typeface="Arial" pitchFamily="34" charset="0"/>
              </a:rPr>
              <a:t>Інформаційна підтримка:</a:t>
            </a:r>
            <a:r>
              <a:rPr lang="uk-UA" altLang="uk-UA" sz="1600" dirty="0">
                <a:latin typeface="Google Sans"/>
                <a:cs typeface="Arial" pitchFamily="34" charset="0"/>
              </a:rPr>
              <a:t> </a:t>
            </a:r>
            <a:r>
              <a:rPr lang="uk-UA" altLang="uk-UA" sz="1600" dirty="0" err="1">
                <a:latin typeface="Google Sans"/>
                <a:cs typeface="Arial" pitchFamily="34" charset="0"/>
              </a:rPr>
              <a:t>Надавайте</a:t>
            </a:r>
            <a:r>
              <a:rPr lang="uk-UA" altLang="uk-UA" sz="1600" dirty="0">
                <a:latin typeface="Google Sans"/>
                <a:cs typeface="Arial" pitchFamily="34" charset="0"/>
              </a:rPr>
              <a:t> батькам поради, як організувати робоче місце вдома та як підтримати дитину під час </a:t>
            </a:r>
            <a:r>
              <a:rPr lang="uk-UA" altLang="uk-UA" sz="1600" dirty="0" smtClean="0">
                <a:latin typeface="Google Sans"/>
                <a:cs typeface="Arial" pitchFamily="34" charset="0"/>
              </a:rPr>
              <a:t>навчання.</a:t>
            </a:r>
            <a:endParaRPr lang="uk-UA" altLang="uk-UA" sz="1600" dirty="0">
              <a:latin typeface="Google Sans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322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990725"/>
              </p:ext>
            </p:extLst>
          </p:nvPr>
        </p:nvGraphicFramePr>
        <p:xfrm>
          <a:off x="-75197" y="391026"/>
          <a:ext cx="9294395" cy="607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83666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3675040"/>
              </p:ext>
            </p:extLst>
          </p:nvPr>
        </p:nvGraphicFramePr>
        <p:xfrm>
          <a:off x="-80210" y="391026"/>
          <a:ext cx="9304421" cy="60759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467544" y="6309320"/>
            <a:ext cx="1800200" cy="45719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7828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2108973"/>
              </p:ext>
            </p:extLst>
          </p:nvPr>
        </p:nvGraphicFramePr>
        <p:xfrm>
          <a:off x="683568" y="476672"/>
          <a:ext cx="8136904" cy="5558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 вправо 2"/>
          <p:cNvSpPr/>
          <p:nvPr/>
        </p:nvSpPr>
        <p:spPr>
          <a:xfrm>
            <a:off x="6660232" y="5805264"/>
            <a:ext cx="1584176" cy="7200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372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213704"/>
              </p:ext>
            </p:extLst>
          </p:nvPr>
        </p:nvGraphicFramePr>
        <p:xfrm>
          <a:off x="251520" y="476671"/>
          <a:ext cx="8496944" cy="5328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2865883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80</TotalTime>
  <Words>194</Words>
  <Application>Microsoft Office PowerPoint</Application>
  <PresentationFormat>Екран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5" baseType="lpstr">
      <vt:lpstr>Arial</vt:lpstr>
      <vt:lpstr>Arial Black</vt:lpstr>
      <vt:lpstr>Georgia</vt:lpstr>
      <vt:lpstr>Google Sans</vt:lpstr>
      <vt:lpstr>Trebuchet MS</vt:lpstr>
      <vt:lpstr>Воздушный поток</vt:lpstr>
      <vt:lpstr>Аналіз навчальних досягнень учнів 5-11 класів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Аналіз навчальних досягнень учнів 5-11 класів</dc:title>
  <dc:creator>Home</dc:creator>
  <cp:lastModifiedBy>Користувач</cp:lastModifiedBy>
  <cp:revision>10</cp:revision>
  <dcterms:created xsi:type="dcterms:W3CDTF">2026-01-19T15:47:36Z</dcterms:created>
  <dcterms:modified xsi:type="dcterms:W3CDTF">2026-01-28T12:40:54Z</dcterms:modified>
</cp:coreProperties>
</file>